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69" r:id="rId4"/>
    <p:sldId id="270" r:id="rId5"/>
    <p:sldId id="271" r:id="rId6"/>
    <p:sldId id="275" r:id="rId7"/>
    <p:sldId id="274" r:id="rId8"/>
    <p:sldId id="277" r:id="rId9"/>
    <p:sldId id="276" r:id="rId10"/>
    <p:sldId id="273" r:id="rId11"/>
    <p:sldId id="278" r:id="rId12"/>
    <p:sldId id="257" r:id="rId13"/>
    <p:sldId id="259" r:id="rId14"/>
    <p:sldId id="260" r:id="rId15"/>
    <p:sldId id="261" r:id="rId16"/>
    <p:sldId id="262" r:id="rId17"/>
    <p:sldId id="263" r:id="rId18"/>
    <p:sldId id="267" r:id="rId19"/>
    <p:sldId id="268" r:id="rId20"/>
    <p:sldId id="265" r:id="rId21"/>
    <p:sldId id="26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A15235-82C7-4025-80EE-B8AE596D8545}" v="40" dt="2026-02-05T16:21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9B7D-B92B-441B-B421-05A7F435017C}" type="datetimeFigureOut">
              <a:t>05.02.2026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FD0BA-894E-4426-AA0E-C42AB716796C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86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Klassische</a:t>
            </a:r>
            <a:r>
              <a:rPr lang="en-US" dirty="0">
                <a:ea typeface="Calibri"/>
                <a:cs typeface="Calibri"/>
              </a:rPr>
              <a:t> 3-Tier Application</a:t>
            </a:r>
          </a:p>
          <a:p>
            <a:r>
              <a:rPr lang="en-US" dirty="0" err="1">
                <a:ea typeface="Calibri"/>
                <a:cs typeface="Calibri"/>
              </a:rPr>
              <a:t>Gesammte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Validierungs</a:t>
            </a:r>
            <a:r>
              <a:rPr lang="en-US" dirty="0">
                <a:ea typeface="Calibri"/>
                <a:cs typeface="Calibri"/>
              </a:rPr>
              <a:t> / </a:t>
            </a:r>
            <a:r>
              <a:rPr lang="en-US" dirty="0" err="1">
                <a:ea typeface="Calibri"/>
                <a:cs typeface="Calibri"/>
              </a:rPr>
              <a:t>Prüflogik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im</a:t>
            </a:r>
            <a:r>
              <a:rPr lang="en-US" dirty="0">
                <a:ea typeface="Calibri"/>
                <a:cs typeface="Calibri"/>
              </a:rPr>
              <a:t> Backend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FD0BA-894E-4426-AA0E-C42AB716796C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73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cs typeface="+mn-lt"/>
              </a:rPr>
              <a:t>Measurement Group ist Hilfstabelle für Mapping zwischen </a:t>
            </a:r>
            <a:r>
              <a:rPr lang="de-DE" dirty="0" err="1">
                <a:cs typeface="+mn-lt"/>
              </a:rPr>
              <a:t>Inspection</a:t>
            </a:r>
            <a:r>
              <a:rPr lang="de-DE" dirty="0">
                <a:cs typeface="+mn-lt"/>
              </a:rPr>
              <a:t> und </a:t>
            </a:r>
            <a:r>
              <a:rPr lang="de-DE" dirty="0" err="1">
                <a:cs typeface="+mn-lt"/>
              </a:rPr>
              <a:t>Characteristic</a:t>
            </a:r>
            <a:br>
              <a:rPr lang="de-DE" dirty="0">
                <a:cs typeface="+mn-lt"/>
              </a:rPr>
            </a:br>
            <a:br>
              <a:rPr lang="de-DE" dirty="0">
                <a:cs typeface="+mn-lt"/>
              </a:rPr>
            </a:br>
            <a:r>
              <a:rPr lang="de-DE" dirty="0"/>
              <a:t>Länge in M(1)</a:t>
            </a:r>
          </a:p>
          <a:p>
            <a:r>
              <a:rPr lang="de-DE" dirty="0"/>
              <a:t>   └── 5 Dezimal stellen und runden nicht erlaubt, 10 </a:t>
            </a:r>
            <a:r>
              <a:rPr lang="de-DE" dirty="0" err="1"/>
              <a:t>dez</a:t>
            </a:r>
            <a:r>
              <a:rPr lang="de-DE" dirty="0"/>
              <a:t> stellen und runden erlaubt (n)</a:t>
            </a:r>
            <a:endParaRPr lang="de-DE" dirty="0">
              <a:ea typeface="Calibri"/>
              <a:cs typeface="Calibri"/>
            </a:endParaRPr>
          </a:p>
          <a:p>
            <a:r>
              <a:rPr lang="de-DE" dirty="0"/>
              <a:t>         └── </a:t>
            </a:r>
            <a:r>
              <a:rPr lang="de-DE" dirty="0" err="1"/>
              <a:t>Map</a:t>
            </a:r>
            <a:r>
              <a:rPr lang="de-DE" dirty="0"/>
              <a:t> zwischen </a:t>
            </a:r>
            <a:r>
              <a:rPr lang="de-DE" dirty="0" err="1"/>
              <a:t>Inspection</a:t>
            </a:r>
            <a:r>
              <a:rPr lang="de-DE" dirty="0"/>
              <a:t> </a:t>
            </a:r>
            <a:r>
              <a:rPr lang="de-DE" dirty="0" err="1"/>
              <a:t>un</a:t>
            </a:r>
            <a:r>
              <a:rPr lang="de-DE" dirty="0"/>
              <a:t> plan </a:t>
            </a:r>
            <a:r>
              <a:rPr lang="de-DE" dirty="0" err="1"/>
              <a:t>characteristic</a:t>
            </a:r>
            <a:r>
              <a:rPr lang="de-DE" dirty="0"/>
              <a:t> (n)</a:t>
            </a:r>
            <a:endParaRPr lang="de-DE" dirty="0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FD0BA-894E-4426-AA0E-C42AB716796C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HenrySchulte/Measurements/refs/heads/main/DB-Model-Measurements.sv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  <a:ea typeface="+mj-lt"/>
                <a:cs typeface="+mj-lt"/>
              </a:rPr>
              <a:t>QM-Messwerterfassung &amp; Live-Darstellung</a:t>
            </a:r>
            <a:endParaRPr lang="de-DE" sz="4800">
              <a:solidFill>
                <a:srgbClr val="FFFFFF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dirty="0"/>
              <a:t>Aufgabe: </a:t>
            </a:r>
            <a:r>
              <a:rPr lang="de-DE" dirty="0">
                <a:ea typeface="+mn-lt"/>
                <a:cs typeface="+mn-lt"/>
              </a:rPr>
              <a:t>Entwirf eine schlanke, aber saubere Lösung, um Messwerte für Produkte gemäß Prüfplänen zu erfassen, zu speichern, zu validieren und in einer Web-Anwendung live darzustellen.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ECF3D-7E7E-E27B-CDC9-5D0966EED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1B7AEA-BC39-31FD-94FD-1063B992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C4 Modell – Backend Komponente</a:t>
            </a:r>
          </a:p>
        </p:txBody>
      </p:sp>
    </p:spTree>
    <p:extLst>
      <p:ext uri="{BB962C8B-B14F-4D97-AF65-F5344CB8AC3E}">
        <p14:creationId xmlns:p14="http://schemas.microsoft.com/office/powerpoint/2010/main" val="374121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84E7E-B4AC-DD27-5BD1-0917E304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531AC6-C963-DC2D-CBCD-DC9F393F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C5FC2-8094-B3A2-5842-6F5C66920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C0F3B-7279-3F96-075E-810CFD02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FF9180-E4F5-652D-5F1D-F978FFAE9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FC503-3505-7919-4C24-B0A82662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C4 Modell – Backend Komponente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280DE-A723-C589-70DE-5C5C55D6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490"/>
            <a:ext cx="12191998" cy="65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102920-5FBC-8F20-3E8B-C989BE8D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Stammdaten &amp; Prüfplanung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F386F4F8-63FD-C9B4-4940-D477F9D81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226898"/>
              </p:ext>
            </p:extLst>
          </p:nvPr>
        </p:nvGraphicFramePr>
        <p:xfrm>
          <a:off x="631356" y="1983909"/>
          <a:ext cx="10927829" cy="37897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Konzept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Bedeutung (fachlich)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dirty="0"/>
                        <a:t>Test Plan (Prüfplan)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Fachlicher Prüfplan als Container (z. B. „Endprüfung Mainboard“)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dirty="0"/>
                        <a:t>Test Plan Version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Konkrete freigegebene Version eines Prüfplans, gegen die real geprüft wird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err="1"/>
                        <a:t>Characteristic</a:t>
                      </a:r>
                      <a:endParaRPr lang="de-DE" sz="2200" b="0" dirty="0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Fachliches Prüfmerkmal (z. B. Länge, Gewicht, Farbe) – planunabhängige Definition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0826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dirty="0"/>
                        <a:t>Plan </a:t>
                      </a:r>
                      <a:r>
                        <a:rPr lang="de-DE" sz="2200" b="0" dirty="0" err="1"/>
                        <a:t>Characteristic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Merkmal innerhalb einer Planversion mit Regeln (Grenzwerte, Pflichtfeld, Mehrfachmessung etc.)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4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60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91F04-085D-6671-56BB-BA48E398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04557-3FBA-F5F4-4A17-CAA6789FC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863B95-55F3-2505-E684-D13B82ABE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56671C-342B-1EA4-4DB0-19EF43CC5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94A3E-E1DF-80BC-12C0-FB4A1395F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FA0BAF-6AE0-C717-DF56-639B53F8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Produkt &amp; Durchführung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E693035B-70D5-419E-C001-8A21AF4C9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895289"/>
              </p:ext>
            </p:extLst>
          </p:nvPr>
        </p:nvGraphicFramePr>
        <p:xfrm>
          <a:off x="638735" y="1989417"/>
          <a:ext cx="10927827" cy="37897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0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7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Konzept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Bedeutung (fachlich)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err="1">
                          <a:latin typeface="Aptos"/>
                        </a:rPr>
                        <a:t>Product</a:t>
                      </a:r>
                      <a:endParaRPr lang="de-DE" err="1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Konkretes Teil, Seriennummer oder Los, das geprüft wird</a:t>
                      </a:r>
                      <a:endParaRPr lang="de-DE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 err="1">
                          <a:latin typeface="Aptos"/>
                        </a:rPr>
                        <a:t>Inspection</a:t>
                      </a:r>
                      <a:r>
                        <a:rPr lang="de-DE" sz="2200" b="0" i="0" u="none" strike="noStrike" noProof="0" dirty="0">
                          <a:latin typeface="Aptos"/>
                        </a:rPr>
                        <a:t> (Prüfung)</a:t>
                      </a:r>
                      <a:endParaRPr lang="de-DE" dirty="0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Eine durchgeführte Prüfung eines Produkts nach genau einer Planversion</a:t>
                      </a:r>
                      <a:endParaRPr lang="de-DE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  <a:tr h="8248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0826"/>
                  </a:ext>
                </a:extLst>
              </a:tr>
              <a:tr h="8248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dirty="0"/>
                    </a:p>
                  </a:txBody>
                  <a:tcPr marL="111463" marR="111463" marT="55731" marB="55731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4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15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726C2-A6EB-7EE9-33FF-C7CFC2152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F2B16A-3923-9314-7C6C-C63960926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1BED46-4D3B-F1FB-4B25-F4DB133F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91B49C-5B93-BA25-AC9B-A26C6E639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8A0C-5158-615E-B76D-172E923BD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377B19-A237-9BA0-3885-D71B07F5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Messstruktur</a:t>
            </a:r>
            <a:endParaRPr lang="de-DE" dirty="0">
              <a:ea typeface="+mj-lt"/>
              <a:cs typeface="+mj-lt"/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56ACEE52-9590-6B82-35DB-1170A97EC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639664"/>
              </p:ext>
            </p:extLst>
          </p:nvPr>
        </p:nvGraphicFramePr>
        <p:xfrm>
          <a:off x="631356" y="1996609"/>
          <a:ext cx="10927829" cy="21400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Konzept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Bedeutung (fachlich)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Measurement Group</a:t>
                      </a:r>
                      <a:endParaRPr lang="de-DE" sz="2200" b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„Dieses Merkmal in dieser konkreten Prüfung“ – Container für alle Messversuche dazu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>
                          <a:latin typeface="Aptos"/>
                        </a:rPr>
                        <a:t>Measurement (Messwert) </a:t>
                      </a:r>
                      <a:endParaRPr lang="de-DE" sz="2200" b="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de-DE" sz="2200" b="0" i="0" u="none" strike="noStrike" baseline="0" noProof="0" dirty="0">
                          <a:solidFill>
                            <a:srgbClr val="000000"/>
                          </a:solidFill>
                          <a:latin typeface="Aptos"/>
                        </a:rPr>
                        <a:t>Ein einzelner Messwert (ein Versuch / eine Eingabe / Gerätemessung)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06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69D4A9-4254-37B1-BC8C-21F7F397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AE444B-B1E4-301D-8566-FB3AD357C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921B9-6606-201B-C160-31502D4D5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6C91B0-E81D-061C-9AD8-8AC401ECF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B4D48F-FBCC-EA5A-2312-DD95CD42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63239-874F-9232-E802-F2DA17E0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Bewertung &amp; Qualität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64E7E129-87D0-3E08-F6E9-DB0570D8A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809167"/>
              </p:ext>
            </p:extLst>
          </p:nvPr>
        </p:nvGraphicFramePr>
        <p:xfrm>
          <a:off x="631356" y="2110909"/>
          <a:ext cx="10927829" cy="13152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Konzept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Bedeutung (fachlich)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Measurement Evaluation</a:t>
                      </a:r>
                      <a:endParaRPr lang="de-DE" sz="2200" b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Systembewertung eines Messwerts (OK, NOK, Invalid, Warnung) inkl. Regelverletzung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5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BB91C-A94A-150B-1861-6DBC52CB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C4F3F-1311-5947-D380-88E3FF44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B571F-6169-0607-F46A-AC3B5B74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B0679-C701-8FBF-8EF7-C5E53B909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33B2E6-5FCC-0054-133B-D833A301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412C69-12D5-778F-0472-98F3A40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Nachbearbeitung &amp; Audit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93C9D60-59CC-064C-5CF3-D5D68EF14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946773"/>
              </p:ext>
            </p:extLst>
          </p:nvPr>
        </p:nvGraphicFramePr>
        <p:xfrm>
          <a:off x="631356" y="2136309"/>
          <a:ext cx="10927829" cy="21400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Konzept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Bedeutung (fachlich)</a:t>
                      </a:r>
                      <a:endParaRPr lang="de-DE" sz="220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/>
                        <a:t>Measurement </a:t>
                      </a:r>
                      <a:r>
                        <a:rPr lang="de-DE" sz="2200" b="0" i="0" u="none" strike="noStrike" noProof="0" err="1"/>
                        <a:t>History</a:t>
                      </a:r>
                      <a:endParaRPr lang="de-DE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/>
                        <a:t>Änderungsverlauf eines Messwerts (alt → neu, wer, wann, warum)</a:t>
                      </a:r>
                      <a:endParaRPr lang="de-DE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err="1"/>
                        <a:t>Inspection</a:t>
                      </a:r>
                      <a:r>
                        <a:rPr lang="de-DE" sz="2200" b="0" i="0" u="none" strike="noStrike" noProof="0"/>
                        <a:t> Status </a:t>
                      </a:r>
                      <a:r>
                        <a:rPr lang="de-DE" sz="2200" b="0" i="0" u="none" strike="noStrike" noProof="0" err="1"/>
                        <a:t>History</a:t>
                      </a:r>
                      <a:endParaRPr lang="de-DE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de-DE" sz="2200" b="0" i="0" u="none" strike="noStrike" baseline="0" noProof="0">
                          <a:solidFill>
                            <a:srgbClr val="000000"/>
                          </a:solidFill>
                        </a:rPr>
                        <a:t>Historie der Statusänderungen einer Prüfung (z. B. </a:t>
                      </a:r>
                      <a:r>
                        <a:rPr lang="de-DE" sz="2200" b="0" i="0" u="none" strike="noStrike" baseline="0" noProof="0" err="1">
                          <a:solidFill>
                            <a:srgbClr val="000000"/>
                          </a:solidFill>
                        </a:rPr>
                        <a:t>InProgress</a:t>
                      </a:r>
                      <a:r>
                        <a:rPr lang="de-DE" sz="2200" b="0" i="0" u="none" strike="noStrike" baseline="0" noProof="0">
                          <a:solidFill>
                            <a:srgbClr val="000000"/>
                          </a:solidFill>
                        </a:rPr>
                        <a:t> → </a:t>
                      </a:r>
                      <a:r>
                        <a:rPr lang="de-DE" sz="2200" b="0" i="0" u="none" strike="noStrike" baseline="0" noProof="0" err="1">
                          <a:solidFill>
                            <a:srgbClr val="000000"/>
                          </a:solidFill>
                        </a:rPr>
                        <a:t>Completed</a:t>
                      </a:r>
                      <a:r>
                        <a:rPr lang="de-DE" sz="2200" b="0" i="0" u="none" strike="noStrike" baseline="0" noProof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de-DE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5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B807C-8AD4-72FD-B861-50EB27D7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00C93D-3D5B-3F1A-26EB-230856408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BC6D36-C808-A7B8-A6E1-0903FB87E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CDBFF5-B093-7F01-DF53-7E08AF188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EE66A-4F9C-5E8D-9E05-A31D5AA2B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2004B5-B227-7F62-BA4C-40930847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DB Entitäten Beteiligte Nutzer &amp; Systeme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292756E-D3B7-93B3-1861-9BAD4ED9A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995835"/>
              </p:ext>
            </p:extLst>
          </p:nvPr>
        </p:nvGraphicFramePr>
        <p:xfrm>
          <a:off x="631356" y="2060109"/>
          <a:ext cx="10927829" cy="21400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Konzept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Bedeutung (fachlich)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/>
                        <a:t>App User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/>
                        <a:t>Benutzer, der Prüfungen durchführt, Werte erfasst oder ändert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/>
                        <a:t>Equipment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de-DE" sz="2200" b="0" i="0" u="none" strike="noStrike" baseline="0" noProof="0" dirty="0">
                          <a:solidFill>
                            <a:srgbClr val="000000"/>
                          </a:solidFill>
                        </a:rPr>
                        <a:t>Messgerät oder Maschine, die automatisch Messwerte liefert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17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43191-9F9B-926A-09F0-0B9E973B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00BD73-5AF9-1A43-5AD2-B454099E0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B0671-894E-AB28-D4D7-E95CA7A09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94152-F9F1-6D9D-D88C-0D62C5C3D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E61E8B-5FA6-2B69-07C8-BFF2A6B9B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9D3009-4BC4-16F2-D48B-AD9D2D1F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Datenbankmodell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6B3024-6880-6C87-5D5F-0F2CE157D5CA}"/>
              </a:ext>
            </a:extLst>
          </p:cNvPr>
          <p:cNvSpPr txBox="1"/>
          <p:nvPr/>
        </p:nvSpPr>
        <p:spPr>
          <a:xfrm>
            <a:off x="1371600" y="3749040"/>
            <a:ext cx="9418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ea typeface="+mn-lt"/>
                <a:cs typeface="+mn-lt"/>
                <a:hlinkClick r:id="rId2"/>
              </a:rPr>
              <a:t>https://raw.githubusercontent.com/HenrySchulte/Measurements/refs/heads/main/DB-Model-Measurements.svg</a:t>
            </a:r>
            <a:endParaRPr lang="de-DE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40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D165FF-2A82-D255-6A9C-5236638EC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D9F6F3-FE07-0DF9-EB77-09B437F68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6AD19-ED4F-5C29-4212-ADA02151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673BBC-B560-8394-4C3E-F59ED31AA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79B2F5-04C2-A0BA-83B9-33AAD9452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465B9-4DD8-D4DF-1C63-CFA3AD91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  <a:ea typeface="+mj-lt"/>
                <a:cs typeface="+mj-lt"/>
              </a:rPr>
              <a:t>Qualitätskriterien des DB Schemas</a:t>
            </a:r>
            <a:endParaRPr lang="de-DE" sz="40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7889960-8FD0-78A2-643A-C06695026A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1356" y="1768009"/>
          <a:ext cx="10927827" cy="5113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0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7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/>
                        <a:t>Relational &amp; Normalisiert (3NF): </a:t>
                      </a:r>
                    </a:p>
                    <a:p>
                      <a:pPr lvl="0">
                        <a:buNone/>
                      </a:pPr>
                      <a:endParaRPr lang="de-DE" sz="2200" b="1"/>
                    </a:p>
                    <a:p>
                      <a:pPr lvl="0">
                        <a:buNone/>
                      </a:pPr>
                      <a:r>
                        <a:rPr lang="de-DE" sz="2200" b="1"/>
                        <a:t>Kardinalitäten</a:t>
                      </a:r>
                    </a:p>
                    <a:p>
                      <a:pPr lvl="0">
                        <a:buNone/>
                      </a:pPr>
                      <a:endParaRPr lang="de-DE" sz="2200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Test Plan Version (1)</a:t>
                      </a:r>
                      <a:endParaRPr lang="de-DE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   └── </a:t>
                      </a:r>
                      <a:r>
                        <a:rPr lang="de-DE" sz="2200" b="0" i="0" u="none" strike="noStrike" noProof="0" err="1">
                          <a:latin typeface="Aptos"/>
                        </a:rPr>
                        <a:t>Inspection</a:t>
                      </a:r>
                      <a:r>
                        <a:rPr lang="de-DE" sz="2200" b="0" i="0" u="none" strike="noStrike" noProof="0">
                          <a:latin typeface="Aptos"/>
                        </a:rPr>
                        <a:t> (n)</a:t>
                      </a:r>
                      <a:endParaRPr lang="de-DE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        └── Measurement Group (n)</a:t>
                      </a:r>
                      <a:endParaRPr lang="de-DE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             └── Measurement (n)</a:t>
                      </a:r>
                      <a:endParaRPr lang="de-DE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                  ├ Evaluation (n)</a:t>
                      </a:r>
                      <a:endParaRPr lang="de-DE"/>
                    </a:p>
                    <a:p>
                      <a:pPr lvl="0">
                        <a:buNone/>
                      </a:pPr>
                      <a:r>
                        <a:rPr lang="de-DE" sz="2200" b="0" i="0" u="none" strike="noStrike" noProof="0">
                          <a:latin typeface="Aptos"/>
                        </a:rPr>
                        <a:t>                  </a:t>
                      </a:r>
                      <a:r>
                        <a:rPr lang="de-DE" sz="2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├ </a:t>
                      </a:r>
                      <a:r>
                        <a:rPr lang="de-DE" sz="2200" b="0" i="0" u="none" strike="noStrike" noProof="0" err="1">
                          <a:latin typeface="Aptos"/>
                        </a:rPr>
                        <a:t>History</a:t>
                      </a:r>
                      <a:r>
                        <a:rPr lang="de-DE" sz="2200" b="0" i="0" u="none" strike="noStrike" noProof="0">
                          <a:latin typeface="Aptos"/>
                        </a:rPr>
                        <a:t> (n)</a:t>
                      </a:r>
                      <a:endParaRPr lang="de-DE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2200" b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 i="0" u="none" strike="noStrike" noProof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 i="0" u="none" strike="noStrike" noProof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 i="0" u="none" strike="noStrike" noProof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de-DE" sz="2200" b="0" i="0" u="none" strike="noStrike" baseline="0" noProof="0">
                        <a:solidFill>
                          <a:srgbClr val="000000"/>
                        </a:solidFill>
                      </a:endParaRP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9A2F745-708D-481E-D3D1-82E93D88F4A1}"/>
              </a:ext>
            </a:extLst>
          </p:cNvPr>
          <p:cNvSpPr txBox="1"/>
          <p:nvPr/>
        </p:nvSpPr>
        <p:spPr>
          <a:xfrm>
            <a:off x="6388230" y="3046081"/>
            <a:ext cx="439046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err="1">
                <a:ea typeface="+mn-lt"/>
                <a:cs typeface="+mn-lt"/>
              </a:rPr>
              <a:t>Characteristic</a:t>
            </a:r>
            <a:r>
              <a:rPr lang="de-DE" sz="2200">
                <a:ea typeface="+mn-lt"/>
                <a:cs typeface="+mn-lt"/>
              </a:rPr>
              <a:t> (1)</a:t>
            </a:r>
            <a:endParaRPr lang="de-DE" sz="2200"/>
          </a:p>
          <a:p>
            <a:r>
              <a:rPr lang="de-DE" sz="2200">
                <a:ea typeface="+mn-lt"/>
                <a:cs typeface="+mn-lt"/>
              </a:rPr>
              <a:t>   └── Plan </a:t>
            </a:r>
            <a:r>
              <a:rPr lang="de-DE" sz="2200" err="1">
                <a:ea typeface="+mn-lt"/>
                <a:cs typeface="+mn-lt"/>
              </a:rPr>
              <a:t>Characteristic</a:t>
            </a:r>
            <a:r>
              <a:rPr lang="de-DE" sz="2200">
                <a:ea typeface="+mn-lt"/>
                <a:cs typeface="+mn-lt"/>
              </a:rPr>
              <a:t> (n)</a:t>
            </a:r>
            <a:endParaRPr lang="de-DE" sz="2200"/>
          </a:p>
          <a:p>
            <a:r>
              <a:rPr lang="de-DE" sz="2200">
                <a:ea typeface="+mn-lt"/>
                <a:cs typeface="+mn-lt"/>
              </a:rPr>
              <a:t>         └── Measurement Group (n)</a:t>
            </a:r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15160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E5FA3-BBFE-4666-2518-B3EBE7ED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de-DE"/>
              <a:t>Agenda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F328A314-D1CF-D8B7-A21B-D90679297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84992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1092917" y="2029399"/>
          <a:ext cx="9984501" cy="4117660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2254698">
                  <a:extLst>
                    <a:ext uri="{9D8B030D-6E8A-4147-A177-3AD203B41FA5}">
                      <a16:colId xmlns:a16="http://schemas.microsoft.com/office/drawing/2014/main" val="2346342177"/>
                    </a:ext>
                  </a:extLst>
                </a:gridCol>
                <a:gridCol w="7729803">
                  <a:extLst>
                    <a:ext uri="{9D8B030D-6E8A-4147-A177-3AD203B41FA5}">
                      <a16:colId xmlns:a16="http://schemas.microsoft.com/office/drawing/2014/main" val="320740265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2100" b="0" cap="none" spc="0" dirty="0">
                          <a:solidFill>
                            <a:schemeClr val="tx1"/>
                          </a:solidFill>
                        </a:rPr>
                        <a:t>Systemkontext &amp; Container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810339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2100" b="0" cap="none" spc="0" dirty="0">
                          <a:solidFill>
                            <a:schemeClr val="tx1"/>
                          </a:solidFill>
                        </a:rPr>
                        <a:t>Frontend technisch &amp; Wireframes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6061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2100" b="0" cap="none" spc="0" dirty="0">
                          <a:solidFill>
                            <a:schemeClr val="tx1"/>
                          </a:solidFill>
                        </a:rPr>
                        <a:t>Backend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5824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2100" b="0" cap="none" spc="0" dirty="0" err="1">
                          <a:solidFill>
                            <a:schemeClr val="tx1"/>
                          </a:solidFill>
                        </a:rPr>
                        <a:t>Datenbanmodell</a:t>
                      </a:r>
                      <a:endParaRPr lang="de-DE" sz="21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628668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3300" b="1" cap="none" spc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de-DE" sz="2100" b="0" cap="none" spc="0" dirty="0">
                          <a:solidFill>
                            <a:schemeClr val="tx1"/>
                          </a:solidFill>
                        </a:rPr>
                        <a:t>Qualitätskriterien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02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563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E6460-997C-D945-9E91-AD830C71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F1E1D3-7CFC-34AD-F61F-4D02A9CF7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E3CA4E-77CD-2EA5-E337-DA4A5CE6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8A049-119A-D37D-B37C-BC4A3A024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43437-A76A-E036-8E4A-AADE72A08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75BB9F-A5EE-CE16-09A3-9AB7E7A7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Besonders relevante Qualitätskriterien (ISO 25010)</a:t>
            </a:r>
            <a:endParaRPr lang="de-DE" dirty="0"/>
          </a:p>
        </p:txBody>
      </p:sp>
      <p:graphicFrame>
        <p:nvGraphicFramePr>
          <p:cNvPr id="4" name="Inhaltsplatzhalter 4">
            <a:extLst>
              <a:ext uri="{FF2B5EF4-FFF2-40B4-BE49-F238E27FC236}">
                <a16:creationId xmlns:a16="http://schemas.microsoft.com/office/drawing/2014/main" id="{143897F1-20D6-2C44-7D92-366AAD018A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372315"/>
              </p:ext>
            </p:extLst>
          </p:nvPr>
        </p:nvGraphicFramePr>
        <p:xfrm>
          <a:off x="631356" y="1933109"/>
          <a:ext cx="10927829" cy="43747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Kriterium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Architektur-Konsequenz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baseline="0" noProof="0" dirty="0">
                          <a:solidFill>
                            <a:srgbClr val="000000"/>
                          </a:solidFill>
                          <a:latin typeface="Aptos"/>
                        </a:rPr>
                        <a:t>Wartbarkeit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>
                          <a:latin typeface="Aptos"/>
                        </a:rPr>
                        <a:t>Klare Schichten (UI – API – Domain – </a:t>
                      </a:r>
                      <a:r>
                        <a:rPr lang="de-DE" sz="2200" b="0" i="0" u="none" strike="noStrike" noProof="0" err="1">
                          <a:latin typeface="Aptos"/>
                        </a:rPr>
                        <a:t>Persistence</a:t>
                      </a:r>
                      <a:r>
                        <a:rPr lang="de-DE" sz="2200" b="0" i="0" u="none" strike="noStrike" noProof="0" dirty="0">
                          <a:latin typeface="Aptos"/>
                        </a:rPr>
                        <a:t>)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dirty="0"/>
                        <a:t>Erweiterbarkeit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Equipment Schnittstellen per Adapter Pattern, Bewertungslogik als eigenes Modul, Versionierung der API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dirty="0" err="1"/>
                        <a:t>Auditierbarkeit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2200" dirty="0"/>
                    </a:p>
                    <a:p>
                      <a:pPr lvl="0">
                        <a:buNone/>
                      </a:pPr>
                      <a:r>
                        <a:rPr lang="de-DE" sz="2200" dirty="0"/>
                        <a:t>Audit Trail, Unveränderbare Messwert Historie, Versionierung von Prüfplänen -&gt; </a:t>
                      </a:r>
                      <a:r>
                        <a:rPr lang="de-DE" sz="2200" dirty="0" err="1"/>
                        <a:t>Append</a:t>
                      </a:r>
                      <a:r>
                        <a:rPr lang="de-DE" sz="2200" dirty="0"/>
                        <a:t> </a:t>
                      </a:r>
                      <a:r>
                        <a:rPr lang="de-DE" sz="2200" dirty="0" err="1"/>
                        <a:t>only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0826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dirty="0"/>
                        <a:t>Datenintegrität</a:t>
                      </a:r>
                      <a:endParaRPr lang="de-DE" sz="2200" b="0" dirty="0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dirty="0"/>
                        <a:t>Validierung im Backend, DB Constraints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4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11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5D7C1-FE4C-1663-4830-6D6E1E6D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79E5EC-DC31-4803-1020-D30DE40D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346B82-1D1C-ABCD-9C10-1CD6CDAAF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CC6F5-B475-A6F2-A32E-45CE80C4D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83EDFF-D1F7-7AB9-9EBC-E31D30C8B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299944-F940-491A-E2F2-1C528714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Besonders relevante Qualitätskriterien (ISO 25010)</a:t>
            </a:r>
            <a:endParaRPr lang="de-DE" dirty="0"/>
          </a:p>
        </p:txBody>
      </p:sp>
      <p:graphicFrame>
        <p:nvGraphicFramePr>
          <p:cNvPr id="4" name="Inhaltsplatzhalter 4">
            <a:extLst>
              <a:ext uri="{FF2B5EF4-FFF2-40B4-BE49-F238E27FC236}">
                <a16:creationId xmlns:a16="http://schemas.microsoft.com/office/drawing/2014/main" id="{3510A53E-FF9B-9E30-F812-872C687437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406559"/>
              </p:ext>
            </p:extLst>
          </p:nvPr>
        </p:nvGraphicFramePr>
        <p:xfrm>
          <a:off x="631356" y="1933109"/>
          <a:ext cx="10927829" cy="47099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18701">
                  <a:extLst>
                    <a:ext uri="{9D8B030D-6E8A-4147-A177-3AD203B41FA5}">
                      <a16:colId xmlns:a16="http://schemas.microsoft.com/office/drawing/2014/main" val="2429618134"/>
                    </a:ext>
                  </a:extLst>
                </a:gridCol>
                <a:gridCol w="6409128">
                  <a:extLst>
                    <a:ext uri="{9D8B030D-6E8A-4147-A177-3AD203B41FA5}">
                      <a16:colId xmlns:a16="http://schemas.microsoft.com/office/drawing/2014/main" val="2743407335"/>
                    </a:ext>
                  </a:extLst>
                </a:gridCol>
              </a:tblGrid>
              <a:tr h="490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Kriterium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1" dirty="0"/>
                        <a:t>Architektur-Konsequenz</a:t>
                      </a: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83123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baseline="0" noProof="0" dirty="0">
                          <a:solidFill>
                            <a:srgbClr val="000000"/>
                          </a:solidFill>
                          <a:latin typeface="Aptos"/>
                        </a:rPr>
                        <a:t>Zuverlässigkeit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i="0" u="none" strike="noStrike" noProof="0" dirty="0" err="1"/>
                        <a:t>Retry</a:t>
                      </a:r>
                      <a:r>
                        <a:rPr lang="de-DE" sz="2200" b="0" i="0" u="none" strike="noStrike" noProof="0" dirty="0"/>
                        <a:t>-Mechanismen Equipment → Backend, </a:t>
                      </a:r>
                      <a:r>
                        <a:rPr lang="de-DE" sz="2200" b="0" i="0" u="none" strike="noStrike" noProof="0" dirty="0">
                          <a:latin typeface="Aptos"/>
                        </a:rPr>
                        <a:t>Persistenz vor Bewertung</a:t>
                      </a:r>
                      <a:endParaRPr lang="de-DE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2737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200" b="0" dirty="0"/>
                        <a:t>Performance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2200" dirty="0"/>
                    </a:p>
                    <a:p>
                      <a:pPr lvl="0">
                        <a:buNone/>
                      </a:pPr>
                      <a:r>
                        <a:rPr lang="de-DE" sz="2200" dirty="0" err="1"/>
                        <a:t>Echzeit</a:t>
                      </a:r>
                      <a:r>
                        <a:rPr lang="de-DE" sz="2200" dirty="0"/>
                        <a:t> Anzeige -&gt; </a:t>
                      </a:r>
                      <a:r>
                        <a:rPr lang="de-DE" sz="2200" dirty="0" err="1"/>
                        <a:t>WebSockets</a:t>
                      </a:r>
                      <a:r>
                        <a:rPr lang="de-DE" sz="2200" dirty="0"/>
                        <a:t>,</a:t>
                      </a:r>
                      <a:endParaRPr lang="de-DE"/>
                    </a:p>
                    <a:p>
                      <a:pPr lvl="0">
                        <a:buNone/>
                      </a:pPr>
                      <a:r>
                        <a:rPr lang="de-DE" sz="2200" dirty="0"/>
                        <a:t>DB Indizierung für z.B. schnelle Abfrage der Historie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545300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2200" b="0" dirty="0"/>
                        <a:t>Security</a:t>
                      </a:r>
                      <a:endParaRPr lang="de-DE" sz="2200" b="0" dirty="0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2200" dirty="0"/>
                    </a:p>
                    <a:p>
                      <a:pPr lvl="0">
                        <a:buNone/>
                      </a:pPr>
                      <a:r>
                        <a:rPr lang="de-DE" sz="2200" dirty="0"/>
                        <a:t>Nutzer -&gt; Anbindung an Firmen </a:t>
                      </a:r>
                      <a:r>
                        <a:rPr lang="de-DE" sz="2200" dirty="0" err="1"/>
                        <a:t>IdP</a:t>
                      </a:r>
                      <a:r>
                        <a:rPr lang="de-DE" sz="2200" dirty="0"/>
                        <a:t>, SSO per OAuth</a:t>
                      </a:r>
                    </a:p>
                    <a:p>
                      <a:pPr lvl="0">
                        <a:buNone/>
                      </a:pPr>
                      <a:r>
                        <a:rPr lang="de-DE" sz="2200" dirty="0"/>
                        <a:t>Equipment -&gt; Authentifizierung über Client </a:t>
                      </a:r>
                      <a:r>
                        <a:rPr lang="de-DE" sz="2200" dirty="0" err="1"/>
                        <a:t>Certificates</a:t>
                      </a:r>
                      <a:r>
                        <a:rPr lang="de-DE" sz="2200" dirty="0"/>
                        <a:t> oder Client </a:t>
                      </a:r>
                      <a:r>
                        <a:rPr lang="de-DE" sz="2200" dirty="0" err="1"/>
                        <a:t>Credentials</a:t>
                      </a:r>
                      <a:r>
                        <a:rPr lang="de-DE" sz="2200" dirty="0"/>
                        <a:t> </a:t>
                      </a:r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0826"/>
                  </a:ext>
                </a:extLst>
              </a:tr>
              <a:tr h="82482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de-DE" sz="2200" b="0" dirty="0" err="1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2200" dirty="0"/>
                    </a:p>
                  </a:txBody>
                  <a:tcPr marL="111463" marR="111463" marT="55732" marB="557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64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4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D7213-ACFD-3593-7F81-49A81B29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945361-3F94-0120-FD13-81D2D52B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6C8AD-97A0-3929-DDDB-D1E63B20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9A11AD-C1B2-6432-CFD1-B45D22A5F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9BC01-4CBF-DB71-29DC-FA4E7537F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2A919-8DA9-1437-0AF7-13E2580A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C4 Modell – System Kontext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52DA17-6553-B7F5-1E76-A9C1E12F1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2126" y="1718461"/>
            <a:ext cx="8655843" cy="49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E7F4D-21D1-417D-97EA-EF6E87D3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FE58CF-52A4-35B0-CDCB-3CB0DBEF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9BA72-4B3C-BCF5-332F-E4988BBB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05FBD-92D4-64B8-FF95-A62FCC84F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001CE-0054-F25A-C44F-A5297763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5906AA-30C3-DFC2-DAAC-E2FEEBAC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 dirty="0">
                <a:solidFill>
                  <a:srgbClr val="FFFFFF"/>
                </a:solidFill>
                <a:ea typeface="+mj-lt"/>
                <a:cs typeface="+mj-lt"/>
              </a:rPr>
              <a:t>C4 Modell – Container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767AC4-490C-AEE3-9721-0143231F0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1878" y="1827282"/>
            <a:ext cx="9097536" cy="49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1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54FE6-C1BD-8E38-9BA6-2848B202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41F1F8-E75D-F576-CD46-76F4EEB0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92" y="2618423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C4 Modell – Komponente SPA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CE320A-2514-7751-4E95-8BBCFEF5B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307" y="4710"/>
            <a:ext cx="9065698" cy="68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F1CF1-704F-B1AD-6D71-2699E1CF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fik 6" descr="Ein Bild, das Blau enthält.&#10;&#10;KI-generierte Inhalte können fehlerhaft sein.">
            <a:extLst>
              <a:ext uri="{FF2B5EF4-FFF2-40B4-BE49-F238E27FC236}">
                <a16:creationId xmlns:a16="http://schemas.microsoft.com/office/drawing/2014/main" id="{692A71C6-6DAE-B4E9-0E90-48A493C8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730" r="-1" b="903"/>
          <a:stretch>
            <a:fillRect/>
          </a:stretch>
        </p:blipFill>
        <p:spPr>
          <a:xfrm>
            <a:off x="4547938" y="-3"/>
            <a:ext cx="7644062" cy="3681406"/>
          </a:xfrm>
          <a:prstGeom prst="rect">
            <a:avLst/>
          </a:prstGeom>
        </p:spPr>
      </p:pic>
      <p:pic>
        <p:nvPicPr>
          <p:cNvPr id="5" name="Grafik 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35166F2E-AA56-0C78-5E18-B5EB30C9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35320"/>
          <a:stretch>
            <a:fillRect/>
          </a:stretch>
        </p:blipFill>
        <p:spPr>
          <a:xfrm>
            <a:off x="4547938" y="3681403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46017D-DC37-A8C2-91CE-5E58F96E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Wireframes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2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9083-FA11-E2CA-22FE-BD493782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lau enthält.&#10;&#10;KI-generierte Inhalte können fehlerhaft sein.">
            <a:extLst>
              <a:ext uri="{FF2B5EF4-FFF2-40B4-BE49-F238E27FC236}">
                <a16:creationId xmlns:a16="http://schemas.microsoft.com/office/drawing/2014/main" id="{65BCEA1B-E16D-F5C9-33B1-B0C7CBD3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67454" cy="6858000"/>
          </a:xfrm>
          <a:prstGeom prst="rect">
            <a:avLst/>
          </a:prstGeom>
        </p:spPr>
      </p:pic>
      <p:pic>
        <p:nvPicPr>
          <p:cNvPr id="12" name="Grafik 11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40C50040-19B4-7048-E975-EF0832AB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32863"/>
            <a:ext cx="1051706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F160-F112-58C4-7F31-ED6431AB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lau enthält.&#10;&#10;KI-generierte Inhalte können fehlerhaft sein.">
            <a:extLst>
              <a:ext uri="{FF2B5EF4-FFF2-40B4-BE49-F238E27FC236}">
                <a16:creationId xmlns:a16="http://schemas.microsoft.com/office/drawing/2014/main" id="{5088BD88-86D3-E69D-1116-8D56489A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67454" cy="6858000"/>
          </a:xfrm>
          <a:prstGeom prst="rect">
            <a:avLst/>
          </a:prstGeom>
        </p:spPr>
      </p:pic>
      <p:pic>
        <p:nvPicPr>
          <p:cNvPr id="3" name="Grafik 2" descr="Ein Bild, das Text, Screenshot, Software, Zahl enthält.&#10;&#10;KI-generierte Inhalte können fehlerhaft sein.">
            <a:extLst>
              <a:ext uri="{FF2B5EF4-FFF2-40B4-BE49-F238E27FC236}">
                <a16:creationId xmlns:a16="http://schemas.microsoft.com/office/drawing/2014/main" id="{E98EA7AE-CC39-9C0C-15D6-5FEADB5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-14790"/>
            <a:ext cx="10662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9FB1-6DCC-1409-A464-DA9A901D7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lau enthält.&#10;&#10;KI-generierte Inhalte können fehlerhaft sein.">
            <a:extLst>
              <a:ext uri="{FF2B5EF4-FFF2-40B4-BE49-F238E27FC236}">
                <a16:creationId xmlns:a16="http://schemas.microsoft.com/office/drawing/2014/main" id="{6A5C76A2-61A0-5DEB-316A-BD7E7522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67454" cy="6858000"/>
          </a:xfrm>
          <a:prstGeom prst="rect">
            <a:avLst/>
          </a:prstGeom>
        </p:spPr>
      </p:pic>
      <p:pic>
        <p:nvPicPr>
          <p:cNvPr id="3" name="Grafik 2" descr="Ein Bild, das Text, Screenshot, Zahl, Design enthält.&#10;&#10;KI-generierte Inhalte können fehlerhaft sein.">
            <a:extLst>
              <a:ext uri="{FF2B5EF4-FFF2-40B4-BE49-F238E27FC236}">
                <a16:creationId xmlns:a16="http://schemas.microsoft.com/office/drawing/2014/main" id="{114DAB92-7D77-5AB3-48BD-D4B38B920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5" y="0"/>
            <a:ext cx="10681915" cy="68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0907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585</Words>
  <Application>Microsoft Office PowerPoint</Application>
  <PresentationFormat>Breitbild</PresentationFormat>
  <Paragraphs>111</Paragraphs>
  <Slides>21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Larissa</vt:lpstr>
      <vt:lpstr>QM-Messwerterfassung &amp; Live-Darstellung</vt:lpstr>
      <vt:lpstr>Agenda</vt:lpstr>
      <vt:lpstr>C4 Modell – System Kontext</vt:lpstr>
      <vt:lpstr>C4 Modell – Container</vt:lpstr>
      <vt:lpstr>C4 Modell – Komponente SPA</vt:lpstr>
      <vt:lpstr>Wireframes</vt:lpstr>
      <vt:lpstr>PowerPoint-Präsentation</vt:lpstr>
      <vt:lpstr>PowerPoint-Präsentation</vt:lpstr>
      <vt:lpstr>PowerPoint-Präsentation</vt:lpstr>
      <vt:lpstr>C4 Modell – Backend Komponente</vt:lpstr>
      <vt:lpstr>C4 Modell – Backend Komponente</vt:lpstr>
      <vt:lpstr>DB Entitäten Stammdaten &amp; Prüfplanung</vt:lpstr>
      <vt:lpstr>DB Entitäten Produkt &amp; Durchführung</vt:lpstr>
      <vt:lpstr>DB Entitäten Messstruktur</vt:lpstr>
      <vt:lpstr>DB Entitäten Bewertung &amp; Qualität</vt:lpstr>
      <vt:lpstr>DB Entitäten Nachbearbeitung &amp; Audit</vt:lpstr>
      <vt:lpstr>DB Entitäten Beteiligte Nutzer &amp; Systeme</vt:lpstr>
      <vt:lpstr>Datenbankmodell</vt:lpstr>
      <vt:lpstr>Qualitätskriterien des DB Schemas</vt:lpstr>
      <vt:lpstr>Besonders relevante Qualitätskriterien (ISO 25010)</vt:lpstr>
      <vt:lpstr>Besonders relevante Qualitätskriterien (ISO 25010)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Schulte</dc:creator>
  <cp:lastModifiedBy>Henry Schulte</cp:lastModifiedBy>
  <cp:revision>214</cp:revision>
  <dcterms:created xsi:type="dcterms:W3CDTF">2026-01-28T07:53:41Z</dcterms:created>
  <dcterms:modified xsi:type="dcterms:W3CDTF">2026-02-05T16:27:05Z</dcterms:modified>
</cp:coreProperties>
</file>